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59" r:id="rId5"/>
    <p:sldId id="268" r:id="rId6"/>
    <p:sldId id="260" r:id="rId7"/>
    <p:sldId id="261" r:id="rId8"/>
    <p:sldId id="263" r:id="rId9"/>
    <p:sldId id="267" r:id="rId10"/>
    <p:sldId id="262" r:id="rId11"/>
    <p:sldId id="269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3DBCCED-D7D4-4104-A95A-85204704CE61}" v="1" dt="2023-04-15T11:32:35.7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 Barta Attila" userId="6bd2aa59-3e6f-48de-90c4-1e1017c4de64" providerId="ADAL" clId="{E3DBCCED-D7D4-4104-A95A-85204704CE61}"/>
    <pc:docChg chg="undo custSel addSld modSld">
      <pc:chgData name="Dr. Barta Attila" userId="6bd2aa59-3e6f-48de-90c4-1e1017c4de64" providerId="ADAL" clId="{E3DBCCED-D7D4-4104-A95A-85204704CE61}" dt="2023-04-15T11:44:13.700" v="3186" actId="20577"/>
      <pc:docMkLst>
        <pc:docMk/>
      </pc:docMkLst>
      <pc:sldChg chg="modSp mod">
        <pc:chgData name="Dr. Barta Attila" userId="6bd2aa59-3e6f-48de-90c4-1e1017c4de64" providerId="ADAL" clId="{E3DBCCED-D7D4-4104-A95A-85204704CE61}" dt="2023-04-15T11:14:51.721" v="2536" actId="404"/>
        <pc:sldMkLst>
          <pc:docMk/>
          <pc:sldMk cId="414592045" sldId="258"/>
        </pc:sldMkLst>
        <pc:spChg chg="mod">
          <ac:chgData name="Dr. Barta Attila" userId="6bd2aa59-3e6f-48de-90c4-1e1017c4de64" providerId="ADAL" clId="{E3DBCCED-D7D4-4104-A95A-85204704CE61}" dt="2023-04-15T11:14:51.721" v="2536" actId="404"/>
          <ac:spMkLst>
            <pc:docMk/>
            <pc:sldMk cId="414592045" sldId="258"/>
            <ac:spMk id="2" creationId="{00000000-0000-0000-0000-000000000000}"/>
          </ac:spMkLst>
        </pc:spChg>
        <pc:picChg chg="mod">
          <ac:chgData name="Dr. Barta Attila" userId="6bd2aa59-3e6f-48de-90c4-1e1017c4de64" providerId="ADAL" clId="{E3DBCCED-D7D4-4104-A95A-85204704CE61}" dt="2023-04-15T11:14:39.723" v="2529" actId="14100"/>
          <ac:picMkLst>
            <pc:docMk/>
            <pc:sldMk cId="414592045" sldId="258"/>
            <ac:picMk id="6" creationId="{00000000-0000-0000-0000-000000000000}"/>
          </ac:picMkLst>
        </pc:picChg>
      </pc:sldChg>
      <pc:sldChg chg="modSp mod">
        <pc:chgData name="Dr. Barta Attila" userId="6bd2aa59-3e6f-48de-90c4-1e1017c4de64" providerId="ADAL" clId="{E3DBCCED-D7D4-4104-A95A-85204704CE61}" dt="2023-04-15T11:10:56.431" v="2312" actId="6549"/>
        <pc:sldMkLst>
          <pc:docMk/>
          <pc:sldMk cId="1420120390" sldId="259"/>
        </pc:sldMkLst>
        <pc:spChg chg="mod">
          <ac:chgData name="Dr. Barta Attila" userId="6bd2aa59-3e6f-48de-90c4-1e1017c4de64" providerId="ADAL" clId="{E3DBCCED-D7D4-4104-A95A-85204704CE61}" dt="2023-04-15T11:10:56.431" v="2312" actId="6549"/>
          <ac:spMkLst>
            <pc:docMk/>
            <pc:sldMk cId="1420120390" sldId="259"/>
            <ac:spMk id="3" creationId="{00000000-0000-0000-0000-000000000000}"/>
          </ac:spMkLst>
        </pc:spChg>
      </pc:sldChg>
      <pc:sldChg chg="modSp mod">
        <pc:chgData name="Dr. Barta Attila" userId="6bd2aa59-3e6f-48de-90c4-1e1017c4de64" providerId="ADAL" clId="{E3DBCCED-D7D4-4104-A95A-85204704CE61}" dt="2023-04-15T11:09:00.074" v="2288" actId="207"/>
        <pc:sldMkLst>
          <pc:docMk/>
          <pc:sldMk cId="1066665133" sldId="265"/>
        </pc:sldMkLst>
        <pc:spChg chg="mod">
          <ac:chgData name="Dr. Barta Attila" userId="6bd2aa59-3e6f-48de-90c4-1e1017c4de64" providerId="ADAL" clId="{E3DBCCED-D7D4-4104-A95A-85204704CE61}" dt="2023-04-15T10:20:42.234" v="98" actId="404"/>
          <ac:spMkLst>
            <pc:docMk/>
            <pc:sldMk cId="1066665133" sldId="265"/>
            <ac:spMk id="2" creationId="{00000000-0000-0000-0000-000000000000}"/>
          </ac:spMkLst>
        </pc:spChg>
        <pc:spChg chg="mod">
          <ac:chgData name="Dr. Barta Attila" userId="6bd2aa59-3e6f-48de-90c4-1e1017c4de64" providerId="ADAL" clId="{E3DBCCED-D7D4-4104-A95A-85204704CE61}" dt="2023-04-15T11:09:00.074" v="2288" actId="207"/>
          <ac:spMkLst>
            <pc:docMk/>
            <pc:sldMk cId="1066665133" sldId="265"/>
            <ac:spMk id="3" creationId="{00000000-0000-0000-0000-000000000000}"/>
          </ac:spMkLst>
        </pc:spChg>
      </pc:sldChg>
      <pc:sldChg chg="addSp modSp new mod">
        <pc:chgData name="Dr. Barta Attila" userId="6bd2aa59-3e6f-48de-90c4-1e1017c4de64" providerId="ADAL" clId="{E3DBCCED-D7D4-4104-A95A-85204704CE61}" dt="2023-04-15T11:33:45.086" v="2635" actId="404"/>
        <pc:sldMkLst>
          <pc:docMk/>
          <pc:sldMk cId="2321608582" sldId="266"/>
        </pc:sldMkLst>
        <pc:spChg chg="mod">
          <ac:chgData name="Dr. Barta Attila" userId="6bd2aa59-3e6f-48de-90c4-1e1017c4de64" providerId="ADAL" clId="{E3DBCCED-D7D4-4104-A95A-85204704CE61}" dt="2023-04-15T11:33:45.086" v="2635" actId="404"/>
          <ac:spMkLst>
            <pc:docMk/>
            <pc:sldMk cId="2321608582" sldId="266"/>
            <ac:spMk id="2" creationId="{C8F79655-74AB-4C41-F4B9-9AFC7B7FFB7F}"/>
          </ac:spMkLst>
        </pc:spChg>
        <pc:picChg chg="add mod">
          <ac:chgData name="Dr. Barta Attila" userId="6bd2aa59-3e6f-48de-90c4-1e1017c4de64" providerId="ADAL" clId="{E3DBCCED-D7D4-4104-A95A-85204704CE61}" dt="2023-04-15T11:33:07.374" v="2539" actId="1076"/>
          <ac:picMkLst>
            <pc:docMk/>
            <pc:sldMk cId="2321608582" sldId="266"/>
            <ac:picMk id="5" creationId="{587359E9-6F2B-6692-8B77-EA0A0B81D1F7}"/>
          </ac:picMkLst>
        </pc:picChg>
      </pc:sldChg>
      <pc:sldChg chg="modSp new mod">
        <pc:chgData name="Dr. Barta Attila" userId="6bd2aa59-3e6f-48de-90c4-1e1017c4de64" providerId="ADAL" clId="{E3DBCCED-D7D4-4104-A95A-85204704CE61}" dt="2023-04-15T11:44:13.700" v="3186" actId="20577"/>
        <pc:sldMkLst>
          <pc:docMk/>
          <pc:sldMk cId="753785963" sldId="267"/>
        </pc:sldMkLst>
        <pc:spChg chg="mod">
          <ac:chgData name="Dr. Barta Attila" userId="6bd2aa59-3e6f-48de-90c4-1e1017c4de64" providerId="ADAL" clId="{E3DBCCED-D7D4-4104-A95A-85204704CE61}" dt="2023-04-15T11:34:19.036" v="2671" actId="13926"/>
          <ac:spMkLst>
            <pc:docMk/>
            <pc:sldMk cId="753785963" sldId="267"/>
            <ac:spMk id="2" creationId="{CA30F9F0-00ED-57D9-CEAC-CA6AD4418900}"/>
          </ac:spMkLst>
        </pc:spChg>
        <pc:spChg chg="mod">
          <ac:chgData name="Dr. Barta Attila" userId="6bd2aa59-3e6f-48de-90c4-1e1017c4de64" providerId="ADAL" clId="{E3DBCCED-D7D4-4104-A95A-85204704CE61}" dt="2023-04-15T11:44:13.700" v="3186" actId="20577"/>
          <ac:spMkLst>
            <pc:docMk/>
            <pc:sldMk cId="753785963" sldId="267"/>
            <ac:spMk id="3" creationId="{F2934A38-D006-FF2B-39B6-D86D471160F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4CB42-C1FD-4146-8375-2F490D223B2D}" type="datetimeFigureOut">
              <a:rPr lang="hu-HU" smtClean="0"/>
              <a:t>2023. 04. 19.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4CF5B-901D-4CD6-8BDF-97693660EE2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654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900" baseline="0" dirty="0" smtClean="0"/>
              <a:t>Forrás: Árva </a:t>
            </a:r>
            <a:r>
              <a:rPr lang="hu-HU" sz="900" baseline="0" dirty="0" err="1" smtClean="0"/>
              <a:t>at</a:t>
            </a:r>
            <a:r>
              <a:rPr lang="hu-HU" sz="900" baseline="0" dirty="0" smtClean="0"/>
              <a:t> </a:t>
            </a:r>
            <a:r>
              <a:rPr lang="hu-HU" sz="900" baseline="0" dirty="0" err="1" smtClean="0"/>
              <a:t>all</a:t>
            </a:r>
            <a:r>
              <a:rPr lang="hu-HU" sz="900" baseline="0" dirty="0" smtClean="0"/>
              <a:t>.: Annotált záróvizsga tételsor. Debrecen ,DE ÁJK Közigazgatási jogi Tanszék,2023. 9. oldal.</a:t>
            </a:r>
            <a:endParaRPr lang="hu-HU" sz="900" baseline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4CF5B-901D-4CD6-8BDF-97693660EE26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5800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E2E5E-D831-4A48-B16B-AE2BB4E2C15B}" type="datetime1">
              <a:rPr lang="hu-HU" smtClean="0"/>
              <a:t>2023. 04. 19.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1F69-B4E3-4D22-A55D-FB0AB553F9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5338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0CAFA-5BCB-4D26-ACEB-6C29C0808393}" type="datetime1">
              <a:rPr lang="hu-HU" smtClean="0"/>
              <a:t>2023. 04. 19.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1F69-B4E3-4D22-A55D-FB0AB553F9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827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15C2-CC54-44F8-8A7A-29804B3C22B9}" type="datetime1">
              <a:rPr lang="hu-HU" smtClean="0"/>
              <a:t>2023. 04. 19.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1F69-B4E3-4D22-A55D-FB0AB553F9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833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976A-2E40-4948-8B21-3665D6B6C4BE}" type="datetime1">
              <a:rPr lang="hu-HU" smtClean="0"/>
              <a:t>2023. 04. 19.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1F69-B4E3-4D22-A55D-FB0AB553F9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6161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5CE07-A367-4A32-A0EE-99D14424E701}" type="datetime1">
              <a:rPr lang="hu-HU" smtClean="0"/>
              <a:t>2023. 04. 19.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1F69-B4E3-4D22-A55D-FB0AB553F9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79748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A9AAF-F04B-4C9F-A3D7-2D8D4E1C9DBB}" type="datetime1">
              <a:rPr lang="hu-HU" smtClean="0"/>
              <a:t>2023. 04. 19.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1F69-B4E3-4D22-A55D-FB0AB553F9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832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27B3A-A044-4468-963A-9D2EFD9A0E2C}" type="datetime1">
              <a:rPr lang="hu-HU" smtClean="0"/>
              <a:t>2023. 04. 19.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1F69-B4E3-4D22-A55D-FB0AB553F9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988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E40D7-2941-449E-8178-488DFC81A6A8}" type="datetime1">
              <a:rPr lang="hu-HU" smtClean="0"/>
              <a:t>2023. 04. 19.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1F69-B4E3-4D22-A55D-FB0AB553F9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372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0589-1E23-4AD8-AA1B-BD0A84E317E3}" type="datetime1">
              <a:rPr lang="hu-HU" smtClean="0"/>
              <a:t>2023. 04. 19.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1F69-B4E3-4D22-A55D-FB0AB553F9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3893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AD76-8FFA-4D94-94A3-D325C035793E}" type="datetime1">
              <a:rPr lang="hu-HU" smtClean="0"/>
              <a:t>2023. 04. 19.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1F69-B4E3-4D22-A55D-FB0AB553F9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282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5C086-19B5-470F-ADCE-ADEF5F0DD876}" type="datetime1">
              <a:rPr lang="hu-HU" smtClean="0"/>
              <a:t>2023. 04. 19.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1F69-B4E3-4D22-A55D-FB0AB553F9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038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5A99B-A5D5-4DD6-B990-87E91F9878EA}" type="datetime1">
              <a:rPr lang="hu-HU" smtClean="0"/>
              <a:t>2023. 04. 19.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51F69-B4E3-4D22-A55D-FB0AB553F96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61435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06583" y="151488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hu-HU" sz="3600" b="1" cap="small" dirty="0" smtClean="0"/>
              <a:t> Prof</a:t>
            </a:r>
            <a:r>
              <a:rPr lang="hu-HU" sz="3600" b="1" cap="small" dirty="0"/>
              <a:t>. Dr. Balázs </a:t>
            </a:r>
            <a:r>
              <a:rPr lang="hu-HU" sz="3600" b="1" cap="small" dirty="0" smtClean="0"/>
              <a:t>István (</a:t>
            </a:r>
            <a:r>
              <a:rPr lang="hu-HU" sz="3100" b="1" cap="small" dirty="0" smtClean="0"/>
              <a:t>DE ÁJK,TK JTI</a:t>
            </a:r>
            <a:r>
              <a:rPr lang="hu-HU" sz="3600" b="1" cap="small" dirty="0" smtClean="0"/>
              <a:t>)</a:t>
            </a:r>
            <a:br>
              <a:rPr lang="hu-HU" sz="3600" b="1" cap="small" dirty="0" smtClean="0"/>
            </a:br>
            <a:r>
              <a:rPr lang="hu-HU" sz="4400" b="1" cap="small" dirty="0"/>
              <a:t/>
            </a:r>
            <a:br>
              <a:rPr lang="hu-HU" sz="4400" b="1" cap="small" dirty="0"/>
            </a:br>
            <a:r>
              <a:rPr lang="hu-HU" sz="4400" b="1" cap="small" dirty="0">
                <a:solidFill>
                  <a:srgbClr val="0070C0"/>
                </a:solidFill>
              </a:rPr>
              <a:t>A DSA és a DMA magyarországi alkalmazásának néhány közigazgatási szervezeti és eljárásjogi aspektusa</a:t>
            </a:r>
            <a:endParaRPr lang="hu-HU" sz="4400" dirty="0">
              <a:solidFill>
                <a:srgbClr val="0070C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06583" y="4301535"/>
            <a:ext cx="9144000" cy="1655762"/>
          </a:xfrm>
        </p:spPr>
        <p:txBody>
          <a:bodyPr>
            <a:normAutofit/>
          </a:bodyPr>
          <a:lstStyle/>
          <a:p>
            <a:r>
              <a:rPr lang="hu-HU" sz="3200" dirty="0">
                <a:solidFill>
                  <a:srgbClr val="0070C0"/>
                </a:solidFill>
              </a:rPr>
              <a:t>Betekintés egy folyó kutatás részeredményeibe.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1F69-B4E3-4D22-A55D-FB0AB553F964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879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                  </a:t>
            </a:r>
            <a:r>
              <a:rPr lang="hu-HU" dirty="0">
                <a:solidFill>
                  <a:srgbClr val="0070C0"/>
                </a:solidFill>
              </a:rPr>
              <a:t>Előzetes következtetések.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Nem kell új szervezetet </a:t>
            </a:r>
            <a:r>
              <a:rPr lang="hu-HU" dirty="0" smtClean="0"/>
              <a:t>létrehozni </a:t>
            </a:r>
            <a:r>
              <a:rPr lang="hu-HU" dirty="0"/>
              <a:t>a digitális szolgáltatási </a:t>
            </a:r>
            <a:r>
              <a:rPr lang="hu-HU" dirty="0" smtClean="0"/>
              <a:t>koordinátori feladatokra, </a:t>
            </a:r>
            <a:r>
              <a:rPr lang="hu-HU" dirty="0"/>
              <a:t>lehet csatolni már meglévőhöz, de differenciált módon. </a:t>
            </a:r>
            <a:r>
              <a:rPr lang="hu-HU" dirty="0" smtClean="0"/>
              <a:t>(integrált modell, horizontális </a:t>
            </a:r>
            <a:r>
              <a:rPr lang="hu-HU" dirty="0"/>
              <a:t>hatóság).</a:t>
            </a:r>
          </a:p>
          <a:p>
            <a:r>
              <a:rPr lang="hu-HU" dirty="0"/>
              <a:t>Az </a:t>
            </a:r>
            <a:r>
              <a:rPr lang="hu-HU" dirty="0" err="1"/>
              <a:t>Ákr</a:t>
            </a:r>
            <a:r>
              <a:rPr lang="hu-HU" dirty="0"/>
              <a:t>. általánosságban nem alkalmazható, erre </a:t>
            </a:r>
            <a:r>
              <a:rPr lang="hu-HU" dirty="0" err="1"/>
              <a:t>sui</a:t>
            </a:r>
            <a:r>
              <a:rPr lang="hu-HU" dirty="0"/>
              <a:t> generis szabályozás szükséges</a:t>
            </a:r>
            <a:r>
              <a:rPr lang="hu-HU" dirty="0" smtClean="0"/>
              <a:t>,(mert igaz, hogy a vizsgált rendelkezések közel felében lehetne </a:t>
            </a:r>
            <a:r>
              <a:rPr lang="hu-HU" dirty="0" err="1" smtClean="0"/>
              <a:t>Ákr</a:t>
            </a:r>
            <a:r>
              <a:rPr lang="hu-HU" dirty="0" smtClean="0"/>
              <a:t>-t is alkalmazni, de a többinél, ahol nem, azoknak nagyobb a súlya)</a:t>
            </a:r>
            <a:endParaRPr lang="hu-HU" dirty="0"/>
          </a:p>
          <a:p>
            <a:r>
              <a:rPr lang="hu-HU" dirty="0"/>
              <a:t>Ez viszont nem akadálya az </a:t>
            </a:r>
            <a:r>
              <a:rPr lang="hu-HU" dirty="0" err="1"/>
              <a:t>Ákr</a:t>
            </a:r>
            <a:r>
              <a:rPr lang="hu-HU" dirty="0"/>
              <a:t>. mögöttes </a:t>
            </a:r>
            <a:r>
              <a:rPr lang="hu-HU" dirty="0" smtClean="0"/>
              <a:t>alkalmazásának egyes rendelkezésekhez </a:t>
            </a:r>
            <a:r>
              <a:rPr lang="hu-HU" dirty="0"/>
              <a:t>a Tpvt. analógiájára,</a:t>
            </a:r>
          </a:p>
          <a:p>
            <a:r>
              <a:rPr lang="hu-HU" dirty="0"/>
              <a:t>A személyzet jogállása az egyes különleges jogállású szervekre vonatkozó törvény alapján rendezhető (de ez </a:t>
            </a:r>
            <a:r>
              <a:rPr lang="hu-HU" dirty="0" smtClean="0"/>
              <a:t>nyilván a </a:t>
            </a:r>
            <a:r>
              <a:rPr lang="hu-HU" dirty="0"/>
              <a:t>szervezeti megoldástól is függ</a:t>
            </a:r>
            <a:r>
              <a:rPr lang="hu-HU" dirty="0" smtClean="0"/>
              <a:t>),</a:t>
            </a:r>
            <a:endParaRPr lang="hu-HU" dirty="0"/>
          </a:p>
          <a:p>
            <a:r>
              <a:rPr lang="hu-HU" dirty="0"/>
              <a:t>A Bizottsági eljáráshoz </a:t>
            </a:r>
            <a:r>
              <a:rPr lang="hu-HU" dirty="0" smtClean="0"/>
              <a:t>szükséges személyzet kirendelése </a:t>
            </a:r>
            <a:r>
              <a:rPr lang="hu-HU" dirty="0"/>
              <a:t>ez alapján </a:t>
            </a:r>
            <a:r>
              <a:rPr lang="hu-HU" dirty="0" smtClean="0"/>
              <a:t>lehetséges,</a:t>
            </a:r>
          </a:p>
          <a:p>
            <a:r>
              <a:rPr lang="hu-HU" dirty="0" smtClean="0"/>
              <a:t>Egyébként </a:t>
            </a:r>
            <a:r>
              <a:rPr lang="hu-HU" dirty="0"/>
              <a:t>kérdéses lehet elméletileg, hogy a uniós rendeletek a nemzeti közigazgatások felé ilyen közigazgatási követelményeket támaszthatnak</a:t>
            </a:r>
            <a:r>
              <a:rPr lang="hu-HU" dirty="0" smtClean="0"/>
              <a:t>? (együttes igazgatás az EU. Közigazgatásban?)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1F69-B4E3-4D22-A55D-FB0AB553F964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8311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1F69-B4E3-4D22-A55D-FB0AB553F964}" type="slidenum">
              <a:rPr lang="hu-HU" smtClean="0"/>
              <a:t>11</a:t>
            </a:fld>
            <a:endParaRPr lang="hu-HU"/>
          </a:p>
        </p:txBody>
      </p:sp>
      <p:sp>
        <p:nvSpPr>
          <p:cNvPr id="3" name="Téglalap 2"/>
          <p:cNvSpPr/>
          <p:nvPr/>
        </p:nvSpPr>
        <p:spPr>
          <a:xfrm>
            <a:off x="3048000" y="2551837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hu-HU" sz="48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Köszönöm a figyelmet!</a:t>
            </a:r>
            <a:endParaRPr lang="hu-HU" sz="48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424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           </a:t>
            </a:r>
            <a:r>
              <a:rPr lang="hu-HU" dirty="0">
                <a:solidFill>
                  <a:srgbClr val="0070C0"/>
                </a:solidFill>
              </a:rPr>
              <a:t>A kutatás célja és módszerei.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Tanulmány készítése az NMHH projekt keretében Barta Attila docens kollégával együtt,</a:t>
            </a:r>
          </a:p>
          <a:p>
            <a:r>
              <a:rPr lang="hu-HU" dirty="0"/>
              <a:t>Annak számbavétele, hogy a rendeletek alkalmazásának milyen szervezeti(személyzeti),hatásköri és eljárásjogi keretei lehetnek a magyar közigazgatásban,</a:t>
            </a:r>
          </a:p>
          <a:p>
            <a:r>
              <a:rPr lang="hu-HU" dirty="0"/>
              <a:t>Ezek alapján alternatívák kidolgozása arra, hogy </a:t>
            </a:r>
            <a:r>
              <a:rPr lang="hu-HU" dirty="0" smtClean="0"/>
              <a:t>a feladatok, </a:t>
            </a:r>
            <a:r>
              <a:rPr lang="hu-HU" dirty="0"/>
              <a:t>illetve a kapcsolatos hatáskörök hol helyezkedhetnek el a magyar közigazgatás szervezeti rendszerében a rendeletekben foglalt követelmények alapján,</a:t>
            </a:r>
          </a:p>
          <a:p>
            <a:r>
              <a:rPr lang="hu-HU" dirty="0"/>
              <a:t>A hatáskörök gyakorlására milyen közigazgatási hatósági eljárási szabályok vonatkozhatnak,</a:t>
            </a:r>
          </a:p>
          <a:p>
            <a:r>
              <a:rPr lang="hu-HU" dirty="0"/>
              <a:t>Módszerek: jogszabályi szövegelemzések, </a:t>
            </a:r>
            <a:r>
              <a:rPr lang="hu-HU" dirty="0" smtClean="0"/>
              <a:t>nemzetközi összehasonlító </a:t>
            </a:r>
            <a:r>
              <a:rPr lang="hu-HU" dirty="0"/>
              <a:t>jogi megközelítés, de részben történeti is az analógiára alkalmas hasonló magyar intézmények esetében és még egy kicsi dogmatikai is (pl. általános és különös eljárási szabályok egymásközti viszonya)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1F69-B4E3-4D22-A55D-FB0AB553F964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7570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44583" y="0"/>
            <a:ext cx="10609217" cy="1647146"/>
          </a:xfrm>
        </p:spPr>
        <p:txBody>
          <a:bodyPr>
            <a:normAutofit/>
          </a:bodyPr>
          <a:lstStyle/>
          <a:p>
            <a:r>
              <a:rPr lang="hu-HU" sz="3200" dirty="0" smtClean="0">
                <a:solidFill>
                  <a:srgbClr val="0070C0"/>
                </a:solidFill>
              </a:rPr>
              <a:t>A </a:t>
            </a:r>
            <a:r>
              <a:rPr lang="hu-HU" sz="3200" dirty="0">
                <a:solidFill>
                  <a:srgbClr val="0070C0"/>
                </a:solidFill>
              </a:rPr>
              <a:t>DSA és a DMA rendeletek </a:t>
            </a:r>
            <a:r>
              <a:rPr lang="hu-HU" sz="3200" dirty="0" smtClean="0">
                <a:solidFill>
                  <a:srgbClr val="0070C0"/>
                </a:solidFill>
              </a:rPr>
              <a:t>szövegelemzéséből adódó néhány jellemző.</a:t>
            </a:r>
            <a:endParaRPr lang="hu-HU" sz="3200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44583" y="1445305"/>
            <a:ext cx="10518503" cy="5276170"/>
          </a:xfrm>
        </p:spPr>
        <p:txBody>
          <a:bodyPr>
            <a:noAutofit/>
          </a:bodyPr>
          <a:lstStyle/>
          <a:p>
            <a:r>
              <a:rPr lang="hu-HU" sz="2000" dirty="0"/>
              <a:t>A DSA alkalmazása érdekében nagyobb a tagállami végrehajtási típusú jogalkotás szerepe szervezeti, hatásköri, eljárásjogi és közszolgálati jogi szempontból, mint a DMA esetében,</a:t>
            </a:r>
          </a:p>
          <a:p>
            <a:r>
              <a:rPr lang="hu-HU" sz="2000" dirty="0"/>
              <a:t>A DSA rendelkezései alapján közel negyven olyan kérdés van melyet a nemzeti jogalkotásnak rendeznie kell. Ebből szervezeti 6,hatásköri 7,eljárásjogi 24 és személyzeti (közszolgálati) 2,</a:t>
            </a:r>
          </a:p>
          <a:p>
            <a:r>
              <a:rPr lang="hu-HU" sz="2000" dirty="0"/>
              <a:t>A DMA esetében </a:t>
            </a:r>
            <a:r>
              <a:rPr lang="hu-HU" sz="2000" dirty="0" smtClean="0"/>
              <a:t>vizsgálatunk szerint </a:t>
            </a:r>
            <a:r>
              <a:rPr lang="hu-HU" sz="2000" dirty="0"/>
              <a:t>ilyen súlyú kötelezettségek nincsenek, mert az alapvetően a Bizottsági eljárásról szól,</a:t>
            </a:r>
          </a:p>
          <a:p>
            <a:r>
              <a:rPr lang="hu-HU" sz="2000" dirty="0" smtClean="0"/>
              <a:t>Ebben az esetben </a:t>
            </a:r>
            <a:r>
              <a:rPr lang="hu-HU" sz="2000" dirty="0"/>
              <a:t>más a hatálybalépés ideje és mechanizmusa is,</a:t>
            </a:r>
          </a:p>
          <a:p>
            <a:r>
              <a:rPr lang="hu-HU" sz="2000" dirty="0">
                <a:solidFill>
                  <a:srgbClr val="FF0000"/>
                </a:solidFill>
              </a:rPr>
              <a:t>Ezért a </a:t>
            </a:r>
            <a:r>
              <a:rPr lang="hu-HU" sz="2000" dirty="0" smtClean="0">
                <a:solidFill>
                  <a:srgbClr val="FF0000"/>
                </a:solidFill>
              </a:rPr>
              <a:t>kutatás középpontjában </a:t>
            </a:r>
            <a:r>
              <a:rPr lang="hu-HU" sz="2000" dirty="0">
                <a:solidFill>
                  <a:srgbClr val="FF0000"/>
                </a:solidFill>
              </a:rPr>
              <a:t>a DSA alkalmazása áll azzal,</a:t>
            </a:r>
            <a:r>
              <a:rPr lang="hu-HU" sz="2000" dirty="0"/>
              <a:t> hogy a DMA kapcsán bár az érintett óriásvállalatokkal szemben a piackontrollt alapvetően az Európai Bizottság gyakorolja, ugyanakkor ebben bizonyos mértékig támaszkodik a tagállami hatóságokra is. Magyarországon ez a Gazdasági Versenyhivatal kapcsán két fontos, napjainkra már megvalósult intézkedésben </a:t>
            </a:r>
            <a:r>
              <a:rPr lang="hu-HU" sz="2000" dirty="0" smtClean="0"/>
              <a:t>is megnyilvánul:</a:t>
            </a:r>
            <a:endParaRPr lang="hu-HU" sz="2000" dirty="0"/>
          </a:p>
          <a:p>
            <a:pPr marL="457200" lvl="1" indent="0">
              <a:buNone/>
            </a:pPr>
            <a:r>
              <a:rPr lang="hu-HU" sz="1200" dirty="0"/>
              <a:t>A) 2023. január 1-től a Tpvt. egyik legújabb – DMA logikájára is reflektáló 33. § (2d) – módosítása értelmében a GVH versenyfelügyeleti eljárást indíthat annak megállapítása érdekében, hogy a kapuőrök megfelelnek-e az uniós jogban lefektetett kötelezettségeiknek. A vizsgálat eredményéről az Európai Bizottságnak tesz jelentést. A vonatkozó eljárás részleteit az újonnan betoldott XI/D. fejezet bontja ki.  </a:t>
            </a:r>
          </a:p>
          <a:p>
            <a:pPr marL="457200" lvl="1" indent="0">
              <a:buNone/>
            </a:pPr>
            <a:r>
              <a:rPr lang="hu-HU" sz="1200" dirty="0"/>
              <a:t>B) 2023. március 30-tól a GVH is tagja lett az Európai Bizottság munkáját a digitális piacvédelem kapcsán segítő új uniós szakértői testületnek, amivel a digitális piacszabályozás, valamint a versenyjog egymást kiegészítő érvényesítéséhez hozzá tud járulni [lásd a Tpvt. 36. § e) szerinti képviseletről való gondoskodást].</a:t>
            </a:r>
          </a:p>
          <a:p>
            <a:pPr marL="228600" lvl="1">
              <a:spcBef>
                <a:spcPts val="1000"/>
              </a:spcBef>
            </a:pPr>
            <a:r>
              <a:rPr lang="hu-HU" sz="2000" dirty="0"/>
              <a:t>Kutatásunk keretében röviden ezeknek a már megvalósult változásoknak az értelmezésére is kitérünk.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1F69-B4E3-4D22-A55D-FB0AB553F964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66665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 </a:t>
            </a:r>
            <a:r>
              <a:rPr lang="hu-HU" dirty="0">
                <a:solidFill>
                  <a:srgbClr val="0070C0"/>
                </a:solidFill>
              </a:rPr>
              <a:t>Kiindulópontok az eljárási kérdések rendezéséhez.</a:t>
            </a:r>
            <a:br>
              <a:rPr lang="hu-HU" dirty="0">
                <a:solidFill>
                  <a:srgbClr val="0070C0"/>
                </a:solidFill>
              </a:rPr>
            </a:br>
            <a:r>
              <a:rPr lang="hu-HU" dirty="0">
                <a:solidFill>
                  <a:srgbClr val="0070C0"/>
                </a:solidFill>
              </a:rPr>
              <a:t>      </a:t>
            </a:r>
            <a:r>
              <a:rPr lang="hu-HU" sz="3600" dirty="0">
                <a:solidFill>
                  <a:srgbClr val="0070C0"/>
                </a:solidFill>
              </a:rPr>
              <a:t>A magyar közigazgatási hatósági eljárás jellemzői.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Az </a:t>
            </a:r>
            <a:r>
              <a:rPr lang="hu-HU" dirty="0" err="1" smtClean="0"/>
              <a:t>Ákr</a:t>
            </a:r>
            <a:r>
              <a:rPr lang="hu-HU" dirty="0" smtClean="0"/>
              <a:t>. Un általános </a:t>
            </a:r>
            <a:r>
              <a:rPr lang="hu-HU" dirty="0"/>
              <a:t>modell, főszabályként minden hatósági eljárásra és minden eljárási szakaszra kiterjed,</a:t>
            </a:r>
          </a:p>
          <a:p>
            <a:r>
              <a:rPr lang="hu-HU" dirty="0"/>
              <a:t>De, kivett eljárások lehetősége!</a:t>
            </a:r>
          </a:p>
          <a:p>
            <a:r>
              <a:rPr lang="hu-HU" dirty="0"/>
              <a:t>Törvényi </a:t>
            </a:r>
            <a:r>
              <a:rPr lang="hu-HU" dirty="0" smtClean="0"/>
              <a:t>eltérési </a:t>
            </a:r>
            <a:r>
              <a:rPr lang="hu-HU" dirty="0"/>
              <a:t>lehetőségek,</a:t>
            </a:r>
          </a:p>
          <a:p>
            <a:r>
              <a:rPr lang="hu-HU" dirty="0"/>
              <a:t>A törvénnyel összhangban álló ágazati kiegészítő szabályozások,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Az </a:t>
            </a:r>
            <a:r>
              <a:rPr lang="hu-HU" dirty="0" err="1" smtClean="0">
                <a:solidFill>
                  <a:srgbClr val="FF0000"/>
                </a:solidFill>
              </a:rPr>
              <a:t>Ákr</a:t>
            </a:r>
            <a:r>
              <a:rPr lang="hu-HU" dirty="0" smtClean="0">
                <a:solidFill>
                  <a:srgbClr val="FF0000"/>
                </a:solidFill>
              </a:rPr>
              <a:t>. a </a:t>
            </a:r>
            <a:r>
              <a:rPr lang="hu-HU" dirty="0">
                <a:solidFill>
                  <a:srgbClr val="FF0000"/>
                </a:solidFill>
              </a:rPr>
              <a:t>privilegizált eljárásokat nem ismeri el, de nincs </a:t>
            </a:r>
            <a:r>
              <a:rPr lang="hu-HU" dirty="0" smtClean="0">
                <a:solidFill>
                  <a:srgbClr val="FF0000"/>
                </a:solidFill>
              </a:rPr>
              <a:t>elvi akadálya annak(?), </a:t>
            </a:r>
            <a:r>
              <a:rPr lang="hu-HU" dirty="0">
                <a:solidFill>
                  <a:srgbClr val="FF0000"/>
                </a:solidFill>
              </a:rPr>
              <a:t>hogy kivett eljárások visszautaljanak rá </a:t>
            </a:r>
            <a:r>
              <a:rPr lang="hu-HU" sz="2100" dirty="0">
                <a:solidFill>
                  <a:srgbClr val="FF0000"/>
                </a:solidFill>
              </a:rPr>
              <a:t>(</a:t>
            </a:r>
            <a:r>
              <a:rPr lang="hu-HU" sz="2100" dirty="0" smtClean="0">
                <a:solidFill>
                  <a:srgbClr val="FF0000"/>
                </a:solidFill>
              </a:rPr>
              <a:t>A Tpvt. Érintő egyik </a:t>
            </a:r>
            <a:r>
              <a:rPr lang="hu-HU" sz="2100" dirty="0">
                <a:solidFill>
                  <a:srgbClr val="FF0000"/>
                </a:solidFill>
              </a:rPr>
              <a:t>legutóbbi jogalkotás eredményeként </a:t>
            </a:r>
            <a:r>
              <a:rPr lang="hu-HU" sz="2100" dirty="0" smtClean="0">
                <a:solidFill>
                  <a:srgbClr val="FF0000"/>
                </a:solidFill>
              </a:rPr>
              <a:t>is találni </a:t>
            </a:r>
            <a:r>
              <a:rPr lang="hu-HU" sz="2100" dirty="0">
                <a:solidFill>
                  <a:srgbClr val="FF0000"/>
                </a:solidFill>
              </a:rPr>
              <a:t>példát arra, hogy az </a:t>
            </a:r>
            <a:r>
              <a:rPr lang="hu-HU" sz="2100" dirty="0" err="1">
                <a:solidFill>
                  <a:srgbClr val="FF0000"/>
                </a:solidFill>
              </a:rPr>
              <a:t>Ákr</a:t>
            </a:r>
            <a:r>
              <a:rPr lang="hu-HU" sz="2100" dirty="0">
                <a:solidFill>
                  <a:srgbClr val="FF0000"/>
                </a:solidFill>
              </a:rPr>
              <a:t>. által kivett eljárásként megjelölt jogszabály utóbb mégis bizonyos kérdések kapcsán mögöttes jogforrásként ismeri el azt. Lásd a Tpvt. 81/A §-át, amely értelmében a jogorvoslatra az érintett fejezetben nem szabályozott kérdésekben az </a:t>
            </a:r>
            <a:r>
              <a:rPr lang="hu-HU" sz="2100" dirty="0" err="1">
                <a:solidFill>
                  <a:srgbClr val="FF0000"/>
                </a:solidFill>
              </a:rPr>
              <a:t>Ákr</a:t>
            </a:r>
            <a:r>
              <a:rPr lang="hu-HU" sz="2100" dirty="0">
                <a:solidFill>
                  <a:srgbClr val="FF0000"/>
                </a:solidFill>
              </a:rPr>
              <a:t>. rendelkezéseit kell </a:t>
            </a:r>
            <a:r>
              <a:rPr lang="hu-HU" sz="2100" dirty="0" smtClean="0">
                <a:solidFill>
                  <a:srgbClr val="FF0000"/>
                </a:solidFill>
              </a:rPr>
              <a:t>alkalmazni, de a </a:t>
            </a:r>
            <a:r>
              <a:rPr lang="hu-HU" sz="2100" dirty="0" err="1" smtClean="0">
                <a:solidFill>
                  <a:srgbClr val="FF0000"/>
                </a:solidFill>
              </a:rPr>
              <a:t>Tpvt</a:t>
            </a:r>
            <a:r>
              <a:rPr lang="hu-HU" sz="2100" dirty="0" smtClean="0">
                <a:solidFill>
                  <a:srgbClr val="FF0000"/>
                </a:solidFill>
              </a:rPr>
              <a:t> 46.§ -a eleve erről, az </a:t>
            </a:r>
            <a:r>
              <a:rPr lang="hu-HU" sz="2100" dirty="0" err="1" smtClean="0">
                <a:solidFill>
                  <a:srgbClr val="FF0000"/>
                </a:solidFill>
              </a:rPr>
              <a:t>Ákr</a:t>
            </a:r>
            <a:r>
              <a:rPr lang="hu-HU" sz="2100" dirty="0" smtClean="0">
                <a:solidFill>
                  <a:srgbClr val="FF0000"/>
                </a:solidFill>
              </a:rPr>
              <a:t>. alkalmazhatóságáról szól 2017 óta.)</a:t>
            </a:r>
          </a:p>
          <a:p>
            <a:r>
              <a:rPr lang="hu-HU" dirty="0" smtClean="0"/>
              <a:t>De az </a:t>
            </a:r>
            <a:r>
              <a:rPr lang="hu-HU" dirty="0" err="1" smtClean="0"/>
              <a:t>Ákr</a:t>
            </a:r>
            <a:r>
              <a:rPr lang="hu-HU" dirty="0" smtClean="0"/>
              <a:t>. hungaricuma: az OSAP szerint nagyobb </a:t>
            </a:r>
            <a:r>
              <a:rPr lang="hu-HU" dirty="0"/>
              <a:t>számú hatósági ügyre nem tejed ki az általános kódex hatálya, mint amire igen (pl. adó</a:t>
            </a:r>
            <a:r>
              <a:rPr lang="hu-HU" dirty="0" smtClean="0"/>
              <a:t>, </a:t>
            </a:r>
            <a:r>
              <a:rPr lang="hu-HU" dirty="0" err="1" smtClean="0"/>
              <a:t>illeték,vám</a:t>
            </a:r>
            <a:r>
              <a:rPr lang="hu-HU" dirty="0" smtClean="0"/>
              <a:t> </a:t>
            </a:r>
            <a:r>
              <a:rPr lang="hu-HU" dirty="0"/>
              <a:t>ügyek, versenyfelügyeleti ügyek stb</a:t>
            </a:r>
            <a:r>
              <a:rPr lang="hu-HU" dirty="0" smtClean="0"/>
              <a:t>.),tehát nem egy esetleges ilyen a szabályozás rontaná le,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1F69-B4E3-4D22-A55D-FB0AB553F964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0120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0070C0"/>
                </a:solidFill>
              </a:rPr>
              <a:t>Viszonyítási pontok a szervezeti kérdésekhez.</a:t>
            </a:r>
            <a:br>
              <a:rPr lang="hu-HU" dirty="0" smtClean="0">
                <a:solidFill>
                  <a:srgbClr val="0070C0"/>
                </a:solidFill>
              </a:rPr>
            </a:br>
            <a:r>
              <a:rPr lang="hu-HU" dirty="0" smtClean="0">
                <a:solidFill>
                  <a:srgbClr val="0070C0"/>
                </a:solidFill>
              </a:rPr>
              <a:t>     </a:t>
            </a:r>
            <a:r>
              <a:rPr lang="hu-HU" sz="3200" dirty="0" smtClean="0">
                <a:solidFill>
                  <a:srgbClr val="0070C0"/>
                </a:solidFill>
              </a:rPr>
              <a:t>A magyar közigazgatás szervezeti rendszere.</a:t>
            </a:r>
            <a:endParaRPr lang="hu-HU" sz="3200" dirty="0">
              <a:solidFill>
                <a:srgbClr val="0070C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1F69-B4E3-4D22-A55D-FB0AB553F964}" type="slidenum">
              <a:rPr lang="hu-HU" smtClean="0"/>
              <a:t>5</a:t>
            </a:fld>
            <a:endParaRPr lang="hu-HU"/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587359E9-6F2B-6692-8B77-EA0A0B81D1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04" t="29955" r="18330" b="10707"/>
          <a:stretch>
            <a:fillRect/>
          </a:stretch>
        </p:blipFill>
        <p:spPr bwMode="auto">
          <a:xfrm>
            <a:off x="779805" y="1553153"/>
            <a:ext cx="9285172" cy="58475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7" name="Felfelé nyíl 6"/>
          <p:cNvSpPr/>
          <p:nvPr/>
        </p:nvSpPr>
        <p:spPr>
          <a:xfrm>
            <a:off x="4937759" y="5029199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9006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</a:t>
            </a:r>
            <a:r>
              <a:rPr lang="hu-HU" dirty="0">
                <a:solidFill>
                  <a:srgbClr val="0070C0"/>
                </a:solidFill>
              </a:rPr>
              <a:t>Adaptációs kérdések szervezeti és hatásköri aspektusból.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Új szervezet, vagy meglévőhöz </a:t>
            </a:r>
            <a:r>
              <a:rPr lang="hu-HU" dirty="0" smtClean="0"/>
              <a:t>csatolás </a:t>
            </a:r>
            <a:r>
              <a:rPr lang="hu-HU" dirty="0"/>
              <a:t>a digitális szolgáltatási </a:t>
            </a:r>
            <a:r>
              <a:rPr lang="hu-HU" dirty="0" smtClean="0"/>
              <a:t>koordinátori feladatokra? (A DMA esetében ilyen nem merül fel)</a:t>
            </a:r>
            <a:endParaRPr lang="hu-HU" dirty="0"/>
          </a:p>
          <a:p>
            <a:r>
              <a:rPr lang="hu-HU" dirty="0"/>
              <a:t>Az esetleges új szervezet jogállása</a:t>
            </a:r>
            <a:r>
              <a:rPr lang="hu-HU" dirty="0" smtClean="0"/>
              <a:t>?</a:t>
            </a:r>
          </a:p>
          <a:p>
            <a:r>
              <a:rPr lang="hu-HU" dirty="0" smtClean="0"/>
              <a:t>Autonóm </a:t>
            </a:r>
            <a:r>
              <a:rPr lang="hu-HU" dirty="0"/>
              <a:t>államigazgatási szerv, vagy önálló szabályozó szerv?</a:t>
            </a:r>
          </a:p>
          <a:p>
            <a:r>
              <a:rPr lang="hu-HU" dirty="0"/>
              <a:t>A meglévő közigazgatási szervhez telepítés alternatívái?</a:t>
            </a:r>
          </a:p>
          <a:p>
            <a:r>
              <a:rPr lang="hu-HU" dirty="0"/>
              <a:t>A működés során kibocsátott aktusok jellege (igényelnek e jogalkotási jogkört)?</a:t>
            </a:r>
          </a:p>
          <a:p>
            <a:r>
              <a:rPr lang="hu-HU" dirty="0"/>
              <a:t>Irányítás, felügyelet, ellenőrzés?</a:t>
            </a:r>
          </a:p>
          <a:p>
            <a:r>
              <a:rPr lang="hu-HU" dirty="0"/>
              <a:t>A személyzet jogállása?</a:t>
            </a:r>
          </a:p>
          <a:p>
            <a:r>
              <a:rPr lang="hu-HU" dirty="0"/>
              <a:t>A </a:t>
            </a:r>
            <a:r>
              <a:rPr lang="hu-HU" dirty="0" smtClean="0"/>
              <a:t>Bizottsági eljáráshoz </a:t>
            </a:r>
            <a:r>
              <a:rPr lang="hu-HU" dirty="0" err="1" smtClean="0"/>
              <a:t>történő„kirendelés</a:t>
            </a:r>
            <a:r>
              <a:rPr lang="hu-HU" dirty="0"/>
              <a:t>” sajátosságai,</a:t>
            </a:r>
          </a:p>
          <a:p>
            <a:r>
              <a:rPr lang="hu-HU" dirty="0"/>
              <a:t>Képzés, továbbképzés</a:t>
            </a:r>
            <a:r>
              <a:rPr lang="hu-HU" dirty="0" smtClean="0"/>
              <a:t>, </a:t>
            </a:r>
            <a:r>
              <a:rPr lang="hu-HU" dirty="0" err="1" smtClean="0"/>
              <a:t>kompetenciák,készségek,képességek</a:t>
            </a:r>
            <a:r>
              <a:rPr lang="hu-HU" dirty="0"/>
              <a:t>?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1F69-B4E3-4D22-A55D-FB0AB553F964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0165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</a:t>
            </a:r>
            <a:r>
              <a:rPr lang="hu-HU" dirty="0">
                <a:solidFill>
                  <a:srgbClr val="0070C0"/>
                </a:solidFill>
              </a:rPr>
              <a:t>A DSA,DMA alkalmazásának hatósági eljárási szabályozási lehetőségei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Mire köteleznek és adnak felhatalmazást a rendeletek?</a:t>
            </a:r>
          </a:p>
          <a:p>
            <a:r>
              <a:rPr lang="hu-HU" dirty="0"/>
              <a:t>Lehet-e alkalmazni az </a:t>
            </a:r>
            <a:r>
              <a:rPr lang="hu-HU" dirty="0" err="1"/>
              <a:t>Ákr</a:t>
            </a:r>
            <a:r>
              <a:rPr lang="hu-HU" dirty="0"/>
              <a:t>.-</a:t>
            </a:r>
            <a:r>
              <a:rPr lang="hu-HU" dirty="0" err="1"/>
              <a:t>t,vagy</a:t>
            </a:r>
            <a:r>
              <a:rPr lang="hu-HU" dirty="0"/>
              <a:t> </a:t>
            </a:r>
            <a:r>
              <a:rPr lang="hu-HU" dirty="0" err="1"/>
              <a:t>sui</a:t>
            </a:r>
            <a:r>
              <a:rPr lang="hu-HU" dirty="0"/>
              <a:t> generis szabályozás szükséges?</a:t>
            </a:r>
          </a:p>
          <a:p>
            <a:r>
              <a:rPr lang="hu-HU" dirty="0">
                <a:solidFill>
                  <a:srgbClr val="FF0000"/>
                </a:solidFill>
              </a:rPr>
              <a:t>Ennek meghatározása érdekében a rendeletek szövegének és az </a:t>
            </a:r>
            <a:r>
              <a:rPr lang="hu-HU" dirty="0" err="1">
                <a:solidFill>
                  <a:srgbClr val="FF0000"/>
                </a:solidFill>
              </a:rPr>
              <a:t>Ákr</a:t>
            </a:r>
            <a:r>
              <a:rPr lang="hu-HU" dirty="0">
                <a:solidFill>
                  <a:srgbClr val="FF0000"/>
                </a:solidFill>
              </a:rPr>
              <a:t>. vonatkozó rendelkezéseinek tételes összevetése, (az alkalmazott módszer a „kommentár”, </a:t>
            </a:r>
            <a:r>
              <a:rPr lang="hu-HU" dirty="0" smtClean="0">
                <a:solidFill>
                  <a:srgbClr val="FF0000"/>
                </a:solidFill>
              </a:rPr>
              <a:t>)</a:t>
            </a:r>
          </a:p>
          <a:p>
            <a:r>
              <a:rPr lang="hu-HU" dirty="0" smtClean="0"/>
              <a:t>Alkalmazhatók </a:t>
            </a:r>
            <a:r>
              <a:rPr lang="hu-HU" dirty="0"/>
              <a:t>e analógiák erre az esetre?</a:t>
            </a:r>
          </a:p>
          <a:p>
            <a:r>
              <a:rPr lang="hu-HU" dirty="0"/>
              <a:t>Ha </a:t>
            </a:r>
            <a:r>
              <a:rPr lang="hu-HU" dirty="0" err="1"/>
              <a:t>sui</a:t>
            </a:r>
            <a:r>
              <a:rPr lang="hu-HU" dirty="0"/>
              <a:t> generis szabályozás szükséges, akkor lehet-e </a:t>
            </a:r>
            <a:r>
              <a:rPr lang="hu-HU" dirty="0" smtClean="0"/>
              <a:t>a </a:t>
            </a:r>
            <a:r>
              <a:rPr lang="hu-HU" dirty="0" smtClean="0">
                <a:solidFill>
                  <a:srgbClr val="FF0000"/>
                </a:solidFill>
              </a:rPr>
              <a:t>gyakorlatban </a:t>
            </a:r>
            <a:r>
              <a:rPr lang="hu-HU" dirty="0" smtClean="0"/>
              <a:t>mögöttes </a:t>
            </a:r>
            <a:r>
              <a:rPr lang="hu-HU" dirty="0"/>
              <a:t>alkalmazása az </a:t>
            </a:r>
            <a:r>
              <a:rPr lang="hu-HU" dirty="0" err="1"/>
              <a:t>Ákr</a:t>
            </a:r>
            <a:r>
              <a:rPr lang="hu-HU" dirty="0"/>
              <a:t>.-</a:t>
            </a:r>
            <a:r>
              <a:rPr lang="hu-HU" dirty="0" err="1"/>
              <a:t>nek</a:t>
            </a:r>
            <a:r>
              <a:rPr lang="hu-HU" dirty="0"/>
              <a:t>?</a:t>
            </a:r>
          </a:p>
          <a:p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1F69-B4E3-4D22-A55D-FB0AB553F964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398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0070C0"/>
                </a:solidFill>
              </a:rPr>
              <a:t>   Példák külföldről: Franciaország</a:t>
            </a:r>
            <a:endParaRPr lang="hu-HU" dirty="0">
              <a:solidFill>
                <a:srgbClr val="0070C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szakmai közvéleményben szoba került szervezet a „digitális szolgáltatások koordinátorára” a </a:t>
            </a:r>
            <a:r>
              <a:rPr lang="fr-FR" dirty="0" smtClean="0"/>
              <a:t>L’Arcom </a:t>
            </a:r>
            <a:r>
              <a:rPr lang="hu-HU" dirty="0"/>
              <a:t>(</a:t>
            </a:r>
            <a:r>
              <a:rPr lang="fr-FR" dirty="0"/>
              <a:t>l'Autorité de régulation de la communication audiovisuelle et numérique.</a:t>
            </a:r>
            <a:r>
              <a:rPr lang="hu-HU" dirty="0"/>
              <a:t>)</a:t>
            </a:r>
          </a:p>
          <a:p>
            <a:r>
              <a:rPr lang="hu-HU" dirty="0"/>
              <a:t>Több hatóság összevonásával jött létre,2022 január elsejétől</a:t>
            </a:r>
            <a:r>
              <a:rPr lang="hu-HU" dirty="0" smtClean="0"/>
              <a:t>,(integrált hatósági modell)</a:t>
            </a:r>
            <a:endParaRPr lang="hu-HU" dirty="0"/>
          </a:p>
          <a:p>
            <a:r>
              <a:rPr lang="hu-HU" dirty="0" smtClean="0"/>
              <a:t>Jogállása; független </a:t>
            </a:r>
            <a:r>
              <a:rPr lang="hu-HU" dirty="0"/>
              <a:t>szabályozó közhatóság, </a:t>
            </a:r>
          </a:p>
          <a:p>
            <a:r>
              <a:rPr lang="hu-HU" dirty="0"/>
              <a:t>Horizontális hatósági jogkörök</a:t>
            </a:r>
          </a:p>
          <a:p>
            <a:r>
              <a:rPr lang="hu-HU" dirty="0"/>
              <a:t>Testületi vezetés (9 fős kollégium)</a:t>
            </a:r>
          </a:p>
          <a:p>
            <a:r>
              <a:rPr lang="hu-HU" dirty="0"/>
              <a:t>Valószínűsíthető a nemzeti </a:t>
            </a:r>
            <a:r>
              <a:rPr lang="hu-HU" dirty="0" smtClean="0"/>
              <a:t>digitális szolgáltatási koordinátori </a:t>
            </a:r>
            <a:r>
              <a:rPr lang="hu-HU" dirty="0"/>
              <a:t>szerepkör </a:t>
            </a:r>
            <a:r>
              <a:rPr lang="hu-HU" dirty="0" smtClean="0"/>
              <a:t>idecsatolása</a:t>
            </a:r>
            <a:r>
              <a:rPr lang="hu-HU" dirty="0"/>
              <a:t>, de </a:t>
            </a:r>
            <a:r>
              <a:rPr lang="hu-HU" dirty="0" smtClean="0"/>
              <a:t>még nincs róla jogszabálytervezet,</a:t>
            </a:r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1F69-B4E3-4D22-A55D-FB0AB553F964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8496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A30F9F0-00ED-57D9-CEAC-CA6AD4418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 </a:t>
            </a:r>
            <a:r>
              <a:rPr lang="hu-HU" dirty="0" smtClean="0">
                <a:solidFill>
                  <a:schemeClr val="accent1"/>
                </a:solidFill>
              </a:rPr>
              <a:t> Egy </a:t>
            </a:r>
            <a:r>
              <a:rPr lang="hu-HU" dirty="0">
                <a:solidFill>
                  <a:schemeClr val="accent1"/>
                </a:solidFill>
              </a:rPr>
              <a:t>másik külföldi példa: </a:t>
            </a:r>
            <a:r>
              <a:rPr lang="hu-HU" dirty="0" smtClean="0">
                <a:solidFill>
                  <a:schemeClr val="accent1"/>
                </a:solidFill>
              </a:rPr>
              <a:t>Írország</a:t>
            </a:r>
            <a:endParaRPr lang="hu-HU" dirty="0">
              <a:solidFill>
                <a:schemeClr val="accent1"/>
              </a:solidFill>
            </a:endParaRP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2934A38-D006-FF2B-39B6-D86D47116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Coimisiún</a:t>
            </a:r>
            <a:r>
              <a:rPr lang="hu-HU" dirty="0"/>
              <a:t> na </a:t>
            </a:r>
            <a:r>
              <a:rPr lang="hu-HU" dirty="0" err="1"/>
              <a:t>Meán</a:t>
            </a:r>
            <a:r>
              <a:rPr lang="hu-HU" dirty="0"/>
              <a:t> (Médiabizottság)</a:t>
            </a:r>
          </a:p>
          <a:p>
            <a:r>
              <a:rPr lang="hu-HU" dirty="0"/>
              <a:t>Újonnan létrehozott intézmény, amely a korábbi Ír Műsorszolgáltatási Hatóság jogosítványait és személyzetét vette </a:t>
            </a:r>
            <a:r>
              <a:rPr lang="hu-HU" dirty="0" smtClean="0"/>
              <a:t>át, tehát ez is integrált modell,</a:t>
            </a:r>
            <a:endParaRPr lang="hu-HU" dirty="0"/>
          </a:p>
          <a:p>
            <a:r>
              <a:rPr lang="hu-HU" dirty="0"/>
              <a:t>4 tagja van, akik közül egyik az ügyvezető elnök, egy az ún. műsorszolgáltatási biztos, egy fő az online biztonsági biztos, egy biztos pedig a médiafejlesztésért felel</a:t>
            </a:r>
          </a:p>
          <a:p>
            <a:r>
              <a:rPr lang="hu-HU" dirty="0"/>
              <a:t>Tervek szerint a DSA alapján megjelölendő digitális szolgáltatási koordinátori funkciókat is ez a testület látja majd el, egy ötödik biztos kinevezésével </a:t>
            </a:r>
          </a:p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A2949022-B7F7-E558-C169-5FD18C95A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51F69-B4E3-4D22-A55D-FB0AB553F964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3785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1141</Words>
  <Application>Microsoft Office PowerPoint</Application>
  <PresentationFormat>Szélesvásznú</PresentationFormat>
  <Paragraphs>74</Paragraphs>
  <Slides>11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Office-téma</vt:lpstr>
      <vt:lpstr> Prof. Dr. Balázs István (DE ÁJK,TK JTI)  A DSA és a DMA magyarországi alkalmazásának néhány közigazgatási szervezeti és eljárásjogi aspektusa</vt:lpstr>
      <vt:lpstr>            A kutatás célja és módszerei.</vt:lpstr>
      <vt:lpstr>A DSA és a DMA rendeletek szövegelemzéséből adódó néhány jellemző.</vt:lpstr>
      <vt:lpstr> Kiindulópontok az eljárási kérdések rendezéséhez.       A magyar közigazgatási hatósági eljárás jellemzői.</vt:lpstr>
      <vt:lpstr>Viszonyítási pontok a szervezeti kérdésekhez.      A magyar közigazgatás szervezeti rendszere.</vt:lpstr>
      <vt:lpstr> Adaptációs kérdések szervezeti és hatásköri aspektusból.</vt:lpstr>
      <vt:lpstr> A DSA,DMA alkalmazásának hatósági eljárási szabályozási lehetőségei</vt:lpstr>
      <vt:lpstr>   Példák külföldről: Franciaország</vt:lpstr>
      <vt:lpstr>   Egy másik külföldi példa: Írország</vt:lpstr>
      <vt:lpstr>                   Előzetes következtetések.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Prof. Dr. Balázs István A DSA és a DMA magyarországi alkalmazásának néhány közigazgatási szervezeti és eljárásjogi aspektusa</dc:title>
  <dc:creator>Dr. Balázs István</dc:creator>
  <cp:lastModifiedBy>IJIG</cp:lastModifiedBy>
  <cp:revision>30</cp:revision>
  <dcterms:created xsi:type="dcterms:W3CDTF">2023-04-01T09:11:02Z</dcterms:created>
  <dcterms:modified xsi:type="dcterms:W3CDTF">2023-04-19T10:08:07Z</dcterms:modified>
</cp:coreProperties>
</file>